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5"/>
  </p:handoutMasterIdLst>
  <p:sldIdLst>
    <p:sldId id="256" r:id="rId2"/>
    <p:sldId id="332" r:id="rId3"/>
    <p:sldId id="258" r:id="rId4"/>
    <p:sldId id="330" r:id="rId5"/>
    <p:sldId id="331" r:id="rId6"/>
    <p:sldId id="333" r:id="rId7"/>
    <p:sldId id="334" r:id="rId8"/>
    <p:sldId id="335" r:id="rId9"/>
    <p:sldId id="315" r:id="rId10"/>
    <p:sldId id="336" r:id="rId11"/>
    <p:sldId id="338" r:id="rId12"/>
    <p:sldId id="340" r:id="rId13"/>
    <p:sldId id="341" r:id="rId14"/>
    <p:sldId id="339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12" r:id="rId24"/>
  </p:sldIdLst>
  <p:sldSz cx="9144000" cy="6858000" type="screen4x3"/>
  <p:notesSz cx="7099300" cy="10234613"/>
  <p:embeddedFontLst>
    <p:embeddedFont>
      <p:font typeface="Cordia New" panose="020B0304020202020204" pitchFamily="34" charset="-34"/>
      <p:regular r:id="rId26"/>
      <p:bold r:id="rId27"/>
      <p:italic r:id="rId28"/>
      <p:boldItalic r:id="rId29"/>
    </p:embeddedFont>
    <p:embeddedFont>
      <p:font typeface="Gulim" panose="020B0604020202020204" charset="-127"/>
      <p:regular r:id="rId30"/>
    </p:embeddedFont>
    <p:embeddedFont>
      <p:font typeface="TH Niramit AS" panose="02000506000000020004" charset="-3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ngsana New" panose="02020603050405020304" pitchFamily="18" charset="-34"/>
      <p:regular r:id="rId39"/>
      <p:bold r:id="rId40"/>
      <p:italic r:id="rId41"/>
      <p:boldItalic r:id="rId42"/>
    </p:embeddedFont>
    <p:embeddedFont>
      <p:font typeface="AngsanaUPC" panose="02020603050405020304" pitchFamily="18" charset="-34"/>
      <p:regular r:id="rId43"/>
      <p:bold r:id="rId44"/>
      <p:italic r:id="rId45"/>
      <p:boldItalic r:id="rId46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7"/>
    <a:srgbClr val="75A8BC"/>
    <a:srgbClr val="017F3F"/>
    <a:srgbClr val="E91B66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>
      <p:cViewPr varScale="1">
        <p:scale>
          <a:sx n="70" d="100"/>
          <a:sy n="70" d="100"/>
        </p:scale>
        <p:origin x="8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E19163E2-DA05-42D4-AF39-38B4E9444C14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D7B26B9-E442-461C-B997-665B061B5823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4585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pt mju\ppt2011\mjuppt_1A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7370" y="4659327"/>
            <a:ext cx="6672282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14674" y="5457836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71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9675-8096-479C-B54E-AD5AF238D285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BD3EB-D88D-4D38-B5B6-B9A48E0085F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0566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AEF3-86C8-402F-ACCF-82B0828E29EA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27B1F-E1A5-4BA1-844B-9C08F0EFBAC4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960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pt mju\ppt2011\mjuppt_1Ab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556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FAB5-0151-4F29-9255-AB6842742B42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73D77-75A2-46AC-8EEC-C1C7F7AC8CAE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4430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656A-DF83-46AF-A20F-0C2C02C26070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5F587-AF7D-4199-8033-D2F2C95E166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3278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DDB3-E4B4-42ED-B9C4-AEC97B51B268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B19C0-9531-4DBF-94A3-7B2BC5028F57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2522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2B6D-7CA3-421F-ACEC-285B75368597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6F10-C8D0-446F-8F22-D9A78B344497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0922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C842-9AC5-4EE1-919C-7999BC60581F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46A73-2FDA-41C8-B8C3-7C349E4A089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881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7F59-01CA-4F9A-BA2D-6B9FC9ED1C78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97ED-08A0-4D16-AA37-1ED683E4743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5889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8578-389C-4423-830C-FF0D89502F10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4C3DB-7C21-4F15-9004-3A233387F13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00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D7BC8-91DB-4486-9CEB-1DCEF8A17153}" type="datetimeFigureOut">
              <a:rPr lang="th-TH"/>
              <a:pPr>
                <a:defRPr/>
              </a:pPr>
              <a:t>02/08/60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DA256C28-4334-4CF0-929E-FA712EB3BC22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swg.it.mju.ac.th/office3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36512" y="4725144"/>
            <a:ext cx="9107488" cy="949846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>
                <a:solidFill>
                  <a:srgbClr val="017F3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งานระบบ</a:t>
            </a:r>
            <a:r>
              <a:rPr lang="th-TH" b="1" dirty="0" smtClean="0">
                <a:solidFill>
                  <a:srgbClr val="017F3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เครือข่ายและ</a:t>
            </a:r>
            <a:r>
              <a:rPr lang="th-TH" b="1" dirty="0">
                <a:solidFill>
                  <a:srgbClr val="017F3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บริการ</a:t>
            </a:r>
            <a:r>
              <a:rPr lang="th-TH" b="1" dirty="0" smtClean="0">
                <a:solidFill>
                  <a:srgbClr val="017F3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อินเทอร์เน็ต</a:t>
            </a:r>
            <a:endParaRPr lang="th-TH" dirty="0" smtClean="0">
              <a:solidFill>
                <a:srgbClr val="017F3F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614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91B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b="1" dirty="0">
                <a:solidFill>
                  <a:srgbClr val="E91B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Networking System and Internet Services )</a:t>
            </a:r>
            <a:endParaRPr lang="ko-KR" altLang="en-US" sz="4000" b="1" dirty="0">
              <a:solidFill>
                <a:srgbClr val="E91B66"/>
              </a:solidFill>
              <a:latin typeface="TH Niramit AS" panose="02000506000000020004" pitchFamily="2" charset="-34"/>
              <a:ea typeface="굴림" charset="-127"/>
              <a:cs typeface="TH Niramit AS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03" y="765224"/>
            <a:ext cx="785393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800" dirty="0">
              <a:latin typeface="Cordia New (Body)"/>
            </a:endParaRPr>
          </a:p>
          <a:p>
            <a:pPr marL="0" indent="0" algn="ctr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4000" dirty="0" smtClean="0">
                <a:solidFill>
                  <a:srgbClr val="00B050"/>
                </a:solidFill>
                <a:latin typeface="Cordia New (Body)"/>
              </a:rPr>
              <a:t>How to install?</a:t>
            </a:r>
            <a:r>
              <a:rPr lang="en-US" sz="4000" dirty="0">
                <a:solidFill>
                  <a:srgbClr val="00B050"/>
                </a:solidFill>
              </a:rPr>
              <a:t/>
            </a:r>
            <a:br>
              <a:rPr lang="en-US" sz="4000" dirty="0">
                <a:solidFill>
                  <a:srgbClr val="00B050"/>
                </a:solidFill>
              </a:rPr>
            </a:br>
            <a:endParaRPr lang="en-US" sz="4000" dirty="0" smtClean="0">
              <a:solidFill>
                <a:srgbClr val="00B050"/>
              </a:solidFill>
            </a:endParaRPr>
          </a:p>
          <a:p>
            <a:pPr marL="0" indent="0" algn="ctr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4000" dirty="0">
              <a:solidFill>
                <a:srgbClr val="00B050"/>
              </a:solidFill>
              <a:latin typeface="Cordia New (Body)"/>
            </a:endParaRPr>
          </a:p>
          <a:p>
            <a:pPr marL="0" indent="0" algn="ctr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4000" dirty="0" smtClean="0">
                <a:solidFill>
                  <a:srgbClr val="00B050"/>
                </a:solidFill>
                <a:latin typeface="Cordia New (Body)"/>
              </a:rPr>
              <a:t>จะติดตั้งได้อย่างไร?</a:t>
            </a:r>
            <a:endParaRPr lang="th-TH" sz="4000" dirty="0">
              <a:solidFill>
                <a:srgbClr val="00B050"/>
              </a:solidFill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8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800" dirty="0" smtClean="0"/>
              <a:t>การติดตั้ง </a:t>
            </a:r>
            <a:r>
              <a:rPr lang="en-US" sz="2800" dirty="0"/>
              <a:t>Skype for Business </a:t>
            </a:r>
            <a:r>
              <a:rPr lang="th-TH" sz="2800" dirty="0"/>
              <a:t>บน </a:t>
            </a:r>
            <a:r>
              <a:rPr lang="en-US" sz="2800" dirty="0"/>
              <a:t>PC </a:t>
            </a:r>
            <a:endParaRPr lang="en-US" sz="28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800" dirty="0"/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r>
              <a:rPr lang="th-TH" sz="2400" dirty="0" smtClean="0"/>
              <a:t>ติดตั้ง </a:t>
            </a:r>
            <a:r>
              <a:rPr lang="en-US" sz="2400" dirty="0"/>
              <a:t>Skype for Business </a:t>
            </a:r>
            <a:r>
              <a:rPr lang="th-TH" sz="2400" dirty="0"/>
              <a:t>พร้อมกับ </a:t>
            </a:r>
            <a:r>
              <a:rPr lang="en-US" sz="2400" dirty="0"/>
              <a:t>Office 365 </a:t>
            </a:r>
            <a:endParaRPr lang="en-US" sz="2400" dirty="0" smtClean="0"/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r>
              <a:rPr lang="th-TH" sz="2400" dirty="0" smtClean="0"/>
              <a:t>ติดตั้ง </a:t>
            </a:r>
            <a:r>
              <a:rPr lang="en-US" sz="2400" dirty="0"/>
              <a:t>Skype for Business </a:t>
            </a:r>
            <a:r>
              <a:rPr lang="th-TH" sz="2400" dirty="0"/>
              <a:t>พร้อมกับ </a:t>
            </a:r>
            <a:r>
              <a:rPr lang="en-US" sz="2400" dirty="0" smtClean="0"/>
              <a:t>Office 2007,2010 </a:t>
            </a:r>
            <a:r>
              <a:rPr lang="th-TH" sz="2400" dirty="0" smtClean="0"/>
              <a:t>หรือ </a:t>
            </a:r>
            <a:r>
              <a:rPr lang="en-US" sz="2400" dirty="0" smtClean="0"/>
              <a:t>2013</a:t>
            </a: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r>
              <a:rPr lang="th-TH" sz="2400" dirty="0" smtClean="0"/>
              <a:t>ติดตั้ง </a:t>
            </a:r>
            <a:r>
              <a:rPr lang="en-US" sz="2400" dirty="0"/>
              <a:t>Skype for Business Basic </a:t>
            </a:r>
            <a:r>
              <a:rPr lang="th-TH" sz="2400" dirty="0"/>
              <a:t>ซึ่งให้ </a:t>
            </a:r>
            <a:r>
              <a:rPr lang="en-US" sz="2400" dirty="0"/>
              <a:t>Download </a:t>
            </a:r>
            <a:r>
              <a:rPr lang="th-TH" sz="2400" dirty="0" smtClean="0"/>
              <a:t>ฟรี</a:t>
            </a:r>
            <a:endParaRPr lang="th-TH" sz="2400" dirty="0">
              <a:solidFill>
                <a:srgbClr val="00B050"/>
              </a:solidFill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8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800" dirty="0" smtClean="0"/>
              <a:t>การติดตั้ง </a:t>
            </a:r>
            <a:r>
              <a:rPr lang="en-US" sz="2800" dirty="0"/>
              <a:t>Skype for Business </a:t>
            </a:r>
            <a:r>
              <a:rPr lang="th-TH" sz="2800" dirty="0" smtClean="0"/>
              <a:t>บนมือถือ</a:t>
            </a:r>
            <a:endParaRPr lang="en-US" sz="28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800" dirty="0"/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r>
              <a:rPr lang="th-TH" sz="2400" dirty="0" smtClean="0"/>
              <a:t>ติดตั้ง </a:t>
            </a:r>
            <a:r>
              <a:rPr lang="en-US" sz="2400" dirty="0"/>
              <a:t>Skype for Business </a:t>
            </a:r>
            <a:r>
              <a:rPr lang="th-TH" sz="2400" dirty="0" smtClean="0"/>
              <a:t>สำหรับ </a:t>
            </a:r>
            <a:r>
              <a:rPr lang="en-US" sz="2400" dirty="0" err="1" smtClean="0"/>
              <a:t>iOS</a:t>
            </a:r>
            <a:endParaRPr lang="en-US" sz="2400" dirty="0" smtClean="0"/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r>
              <a:rPr lang="th-TH" sz="2400" dirty="0" smtClean="0"/>
              <a:t>ติดตั้ง </a:t>
            </a:r>
            <a:r>
              <a:rPr lang="en-US" sz="2400" dirty="0"/>
              <a:t>Skype for </a:t>
            </a:r>
            <a:r>
              <a:rPr lang="en-US" sz="2400" dirty="0" smtClean="0"/>
              <a:t>Business </a:t>
            </a:r>
            <a:r>
              <a:rPr lang="th-TH" sz="2400" dirty="0" smtClean="0"/>
              <a:t>สำหรับ </a:t>
            </a:r>
            <a:r>
              <a:rPr lang="en-US" sz="2400" dirty="0" smtClean="0"/>
              <a:t>Android</a:t>
            </a: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AutoNum type="arabicPeriod"/>
              <a:defRPr/>
            </a:pPr>
            <a:r>
              <a:rPr lang="th-TH" sz="2400" dirty="0"/>
              <a:t>ติดตั้ง </a:t>
            </a:r>
            <a:r>
              <a:rPr lang="en-US" sz="2400" dirty="0"/>
              <a:t>Skype for Business </a:t>
            </a:r>
            <a:r>
              <a:rPr lang="th-TH" sz="2400" dirty="0"/>
              <a:t>สำหรับ </a:t>
            </a:r>
            <a:r>
              <a:rPr lang="en-US" sz="2400" dirty="0" smtClean="0"/>
              <a:t>Window phone</a:t>
            </a:r>
            <a:endParaRPr lang="en-US" sz="2400" dirty="0"/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endParaRPr lang="en-US" sz="2400" dirty="0" smtClean="0"/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 smtClean="0">
                <a:latin typeface="Cordia New (Body)"/>
              </a:rPr>
              <a:t>การติดตั้งบน </a:t>
            </a:r>
            <a:r>
              <a:rPr lang="en-US" sz="2800" dirty="0" smtClean="0">
                <a:latin typeface="Cordia New (Body)"/>
              </a:rPr>
              <a:t>PC </a:t>
            </a:r>
            <a:r>
              <a:rPr lang="th-TH" sz="2800" dirty="0" smtClean="0">
                <a:latin typeface="Cordia New (Body)"/>
              </a:rPr>
              <a:t>สำหรับบุคลากรมหาวิทยาลัยแม่โจ้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th-TH" sz="2800" dirty="0">
              <a:latin typeface="Cordia New (Body)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000" dirty="0" smtClean="0">
                <a:latin typeface="Cordia New (Body)"/>
              </a:rPr>
              <a:t>เข้าใช้งาน </a:t>
            </a:r>
            <a:r>
              <a:rPr lang="en-US" sz="2000" dirty="0" smtClean="0">
                <a:latin typeface="Cordia New (Body)"/>
              </a:rPr>
              <a:t>Office365 </a:t>
            </a:r>
            <a:r>
              <a:rPr lang="th-TH" sz="2000" dirty="0" smtClean="0">
                <a:latin typeface="Cordia New (Body)"/>
              </a:rPr>
              <a:t>ที่  </a:t>
            </a:r>
            <a:r>
              <a:rPr lang="en-US" sz="2000" dirty="0">
                <a:latin typeface="Cordia New (Body)"/>
                <a:hlinkClick r:id="rId2"/>
              </a:rPr>
              <a:t>http://</a:t>
            </a:r>
            <a:r>
              <a:rPr lang="en-US" sz="2000" dirty="0" smtClean="0">
                <a:latin typeface="Cordia New (Body)"/>
                <a:hlinkClick r:id="rId2"/>
              </a:rPr>
              <a:t>www.cswg.it.mju.ac.th/office365/</a:t>
            </a:r>
            <a:endParaRPr lang="en-US" sz="2000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5292080" cy="30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endParaRPr lang="th-TH" sz="20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endParaRPr lang="th-TH" sz="2000" dirty="0"/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000" dirty="0" smtClean="0"/>
              <a:t>เมื่อทำการ </a:t>
            </a:r>
            <a:r>
              <a:rPr lang="en-US" sz="2000" dirty="0" smtClean="0"/>
              <a:t>Sign in </a:t>
            </a:r>
            <a:r>
              <a:rPr lang="th-TH" sz="2000" dirty="0" smtClean="0"/>
              <a:t>แล้วที่ด้านบนด้านขวาของ</a:t>
            </a:r>
            <a:r>
              <a:rPr lang="th-TH" sz="2000" dirty="0"/>
              <a:t>หน้า </a:t>
            </a:r>
            <a:r>
              <a:rPr lang="en-US" sz="2000" dirty="0"/>
              <a:t>Office 365 </a:t>
            </a:r>
            <a:r>
              <a:rPr lang="th-TH" sz="2000" dirty="0"/>
              <a:t>ของคุณ ให้เลือก </a:t>
            </a:r>
            <a:r>
              <a:rPr lang="en-US" sz="2000" dirty="0" smtClean="0"/>
              <a:t>Install software</a:t>
            </a:r>
            <a:endParaRPr lang="th-TH" sz="2000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8734520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000" dirty="0" smtClean="0">
                <a:latin typeface="Cordia New (Body)"/>
              </a:rPr>
              <a:t>เลือก </a:t>
            </a:r>
            <a:r>
              <a:rPr lang="en-US" sz="2000" dirty="0" smtClean="0">
                <a:latin typeface="Cordia New (Body)"/>
              </a:rPr>
              <a:t>Skype for business</a:t>
            </a:r>
            <a:r>
              <a:rPr lang="th-TH" sz="2000" dirty="0" smtClean="0">
                <a:latin typeface="Cordia New (Body)"/>
              </a:rPr>
              <a:t> ตัวที่เหมาะสมกับเครื่องคอมพิวเตอร์ของคุณ แล้วคลิก </a:t>
            </a:r>
            <a:r>
              <a:rPr lang="en-US" sz="2000" dirty="0" smtClean="0">
                <a:latin typeface="Cordia New (Body)"/>
              </a:rPr>
              <a:t>Install</a:t>
            </a:r>
            <a:endParaRPr lang="en-US" sz="2000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5935115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000" dirty="0" smtClean="0">
                <a:latin typeface="Cordia New (Body)"/>
              </a:rPr>
              <a:t>เมื่อทำการ </a:t>
            </a:r>
            <a:r>
              <a:rPr lang="en-US" sz="2000" dirty="0" smtClean="0">
                <a:latin typeface="Cordia New (Body)"/>
              </a:rPr>
              <a:t>install </a:t>
            </a:r>
            <a:r>
              <a:rPr lang="th-TH" sz="2000" dirty="0" smtClean="0">
                <a:latin typeface="Cordia New (Body)"/>
              </a:rPr>
              <a:t>ทุกอย่างเรียบร้อย  ให้ทำการ </a:t>
            </a:r>
            <a:r>
              <a:rPr lang="en-US" sz="2000" dirty="0" smtClean="0">
                <a:latin typeface="Cordia New (Body)"/>
              </a:rPr>
              <a:t>log in </a:t>
            </a:r>
            <a:r>
              <a:rPr lang="th-TH" sz="2000" dirty="0" smtClean="0">
                <a:latin typeface="Cordia New (Body)"/>
              </a:rPr>
              <a:t>โดยใช้ </a:t>
            </a:r>
            <a:r>
              <a:rPr lang="en-US" sz="2000" dirty="0" smtClean="0">
                <a:latin typeface="Cordia New (Body)"/>
              </a:rPr>
              <a:t>e-mail </a:t>
            </a:r>
            <a:r>
              <a:rPr lang="th-TH" sz="2000" dirty="0" smtClean="0">
                <a:latin typeface="Cordia New (Body)"/>
              </a:rPr>
              <a:t>ของมหาวิทยาลัย</a:t>
            </a:r>
            <a:endParaRPr lang="en-US" sz="2000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184576" cy="45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endParaRPr lang="th-TH" sz="2000" dirty="0" smtClean="0">
              <a:latin typeface="Cordia New (Body)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000" dirty="0" smtClean="0">
                <a:latin typeface="Cordia New (Body)"/>
              </a:rPr>
              <a:t>เมื่อ</a:t>
            </a:r>
            <a:r>
              <a:rPr lang="th-TH" sz="2000" dirty="0" smtClean="0">
                <a:latin typeface="Cordia New (Body)"/>
              </a:rPr>
              <a:t>ทำการ </a:t>
            </a:r>
            <a:r>
              <a:rPr lang="en-US" sz="2000" dirty="0" smtClean="0">
                <a:latin typeface="Cordia New (Body)"/>
              </a:rPr>
              <a:t>log in </a:t>
            </a:r>
            <a:r>
              <a:rPr lang="th-TH" sz="2000" dirty="0" smtClean="0">
                <a:latin typeface="Cordia New (Body)"/>
              </a:rPr>
              <a:t>เข้าแล้ว </a:t>
            </a:r>
            <a:r>
              <a:rPr lang="th-TH" sz="2000" dirty="0" smtClean="0">
                <a:latin typeface="Cordia New (Body)"/>
              </a:rPr>
              <a:t>สามารถทำการ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000" dirty="0" smtClean="0">
                <a:latin typeface="Cordia New (Body)"/>
              </a:rPr>
              <a:t>แอด </a:t>
            </a:r>
            <a:r>
              <a:rPr lang="en-US" sz="2000" dirty="0" smtClean="0">
                <a:latin typeface="Cordia New (Body)"/>
              </a:rPr>
              <a:t>friend list</a:t>
            </a:r>
            <a:r>
              <a:rPr lang="th-TH" sz="2000" dirty="0" smtClean="0">
                <a:latin typeface="Cordia New (Body)"/>
              </a:rPr>
              <a:t> </a:t>
            </a:r>
            <a:r>
              <a:rPr lang="th-TH" sz="2000" dirty="0" smtClean="0">
                <a:latin typeface="Cordia New (Body)"/>
              </a:rPr>
              <a:t>ของเพื่อนที่อยู๋ในมหาวิทยาลัย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000" dirty="0" smtClean="0">
                <a:latin typeface="Cordia New (Body)"/>
              </a:rPr>
              <a:t>เพิ่มเติม</a:t>
            </a:r>
            <a:r>
              <a:rPr lang="th-TH" sz="2000" dirty="0" smtClean="0">
                <a:latin typeface="Cordia New (Body)"/>
              </a:rPr>
              <a:t>ได้ครับ โดยค้นหาได้จาก </a:t>
            </a:r>
            <a:r>
              <a:rPr lang="en-US" sz="2000" dirty="0" smtClean="0">
                <a:latin typeface="Cordia New (Body)"/>
              </a:rPr>
              <a:t>e-mail </a:t>
            </a:r>
            <a:endParaRPr lang="th-TH" sz="2000" dirty="0" smtClean="0">
              <a:latin typeface="Cordia New (Body)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000" dirty="0" smtClean="0">
                <a:latin typeface="Cordia New (Body)"/>
              </a:rPr>
              <a:t>และ</a:t>
            </a:r>
            <a:r>
              <a:rPr lang="th-TH" sz="2000" dirty="0" smtClean="0">
                <a:latin typeface="Cordia New (Body)"/>
              </a:rPr>
              <a:t>เบอร์</a:t>
            </a:r>
            <a:r>
              <a:rPr lang="th-TH" sz="2000" dirty="0" smtClean="0">
                <a:latin typeface="Cordia New (Body)"/>
              </a:rPr>
              <a:t>โทรศัพท์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000" dirty="0">
              <a:latin typeface="Cordia New (Body)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th-TH" sz="2000" dirty="0" smtClean="0">
                <a:latin typeface="Cordia New (Body)"/>
              </a:rPr>
              <a:t>เมื่อเพื่อนอยู่ในรายชื่อผู้ติดต่อแล้ว  สามารถใช้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000" dirty="0" smtClean="0">
                <a:latin typeface="Cordia New (Body)"/>
              </a:rPr>
              <a:t>ฟังก์ชั้นต่างๆ ได้  ทั้งการโทรหากันแบบเสียง  </a:t>
            </a:r>
            <a:r>
              <a:rPr lang="th-TH" sz="2000" dirty="0" smtClean="0">
                <a:latin typeface="Cordia New (Body)"/>
              </a:rPr>
              <a:t>แบบ 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000" dirty="0" smtClean="0">
                <a:latin typeface="Cordia New (Body)"/>
              </a:rPr>
              <a:t>Video call </a:t>
            </a:r>
            <a:r>
              <a:rPr lang="th-TH" sz="2000" dirty="0" smtClean="0">
                <a:latin typeface="Cordia New (Body)"/>
              </a:rPr>
              <a:t>และอื่นๆ  สามรถบันทึก </a:t>
            </a:r>
            <a:r>
              <a:rPr lang="en-US" sz="2000" dirty="0" smtClean="0">
                <a:latin typeface="Cordia New (Body)"/>
              </a:rPr>
              <a:t>video 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000" dirty="0" smtClean="0">
                <a:latin typeface="Cordia New (Body)"/>
              </a:rPr>
              <a:t>Call </a:t>
            </a:r>
            <a:r>
              <a:rPr lang="th-TH" sz="2000" dirty="0" smtClean="0">
                <a:latin typeface="Cordia New (Body)"/>
              </a:rPr>
              <a:t>ได้ และยังสามารถเปิดไฟล์ </a:t>
            </a:r>
            <a:r>
              <a:rPr lang="en-US" sz="2000" dirty="0" smtClean="0">
                <a:latin typeface="Cordia New (Body)"/>
              </a:rPr>
              <a:t>Microsoft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000" dirty="0">
                <a:latin typeface="Cordia New (Body)"/>
              </a:rPr>
              <a:t> </a:t>
            </a:r>
            <a:r>
              <a:rPr lang="en-US" sz="2000" dirty="0" smtClean="0">
                <a:latin typeface="Cordia New (Body)"/>
              </a:rPr>
              <a:t>Office </a:t>
            </a:r>
            <a:r>
              <a:rPr lang="th-TH" sz="2000" dirty="0" smtClean="0">
                <a:latin typeface="Cordia New (Body)"/>
              </a:rPr>
              <a:t>ขึ้นมา </a:t>
            </a:r>
            <a:r>
              <a:rPr lang="en-US" sz="2000" dirty="0" smtClean="0">
                <a:latin typeface="Cordia New (Body)"/>
              </a:rPr>
              <a:t>present </a:t>
            </a:r>
            <a:r>
              <a:rPr lang="th-TH" sz="2000" dirty="0" smtClean="0">
                <a:latin typeface="Cordia New (Body)"/>
              </a:rPr>
              <a:t>ขณะ </a:t>
            </a:r>
            <a:r>
              <a:rPr lang="en-US" sz="2000" dirty="0" smtClean="0">
                <a:latin typeface="Cordia New (Body)"/>
              </a:rPr>
              <a:t>video call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000" dirty="0" smtClean="0">
                <a:latin typeface="Cordia New (Body)"/>
              </a:rPr>
              <a:t>ได้</a:t>
            </a:r>
            <a:endParaRPr lang="th-TH" sz="2000" dirty="0" smtClean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5" y="1418449"/>
            <a:ext cx="3969547" cy="48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/>
              <a:t>การติดตั้ง </a:t>
            </a:r>
            <a:r>
              <a:rPr lang="en-US" sz="2800" dirty="0"/>
              <a:t>Skype for Business </a:t>
            </a:r>
            <a:r>
              <a:rPr lang="th-TH" sz="2800" dirty="0"/>
              <a:t>บนมือถือ</a:t>
            </a:r>
            <a:endParaRPr lang="en-US" sz="28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800" dirty="0"/>
          </a:p>
          <a:p>
            <a:pPr marL="1771650" lvl="3" indent="-514350">
              <a:lnSpc>
                <a:spcPct val="80000"/>
              </a:lnSpc>
              <a:buClr>
                <a:schemeClr val="tx1"/>
              </a:buClr>
              <a:buAutoNum type="arabicPeriod"/>
              <a:defRPr/>
            </a:pPr>
            <a:r>
              <a:rPr lang="th-TH" sz="2400" dirty="0" smtClean="0"/>
              <a:t>ค้นหา </a:t>
            </a:r>
            <a:r>
              <a:rPr lang="en-US" sz="2400" dirty="0"/>
              <a:t>Skype for Business </a:t>
            </a:r>
            <a:endParaRPr lang="th-TH" sz="2400" dirty="0" smtClean="0"/>
          </a:p>
          <a:p>
            <a:pPr marL="1257300" lvl="3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400" dirty="0" smtClean="0"/>
              <a:t>ของแต่ละระบบปฏิบัติการมือถือแล้วทำการ </a:t>
            </a:r>
            <a:endParaRPr lang="en-US" sz="2400" dirty="0" smtClean="0"/>
          </a:p>
          <a:p>
            <a:pPr marL="1257300" lvl="3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400" dirty="0" smtClean="0"/>
              <a:t>install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49760"/>
            <a:ext cx="26325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960"/>
            <a:ext cx="9144000" cy="23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/>
              <a:t>การติดตั้ง </a:t>
            </a:r>
            <a:r>
              <a:rPr lang="en-US" sz="2800" dirty="0"/>
              <a:t>Skype for Business </a:t>
            </a:r>
            <a:r>
              <a:rPr lang="th-TH" sz="2800" dirty="0"/>
              <a:t>บนมือถือ</a:t>
            </a:r>
            <a:endParaRPr lang="en-US" sz="28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800" dirty="0"/>
          </a:p>
          <a:p>
            <a:pPr marL="1714500" lvl="3" indent="-457200">
              <a:lnSpc>
                <a:spcPct val="80000"/>
              </a:lnSpc>
              <a:buClr>
                <a:schemeClr val="tx1"/>
              </a:buClr>
              <a:buAutoNum type="arabicPlain" startAt="2"/>
              <a:defRPr/>
            </a:pPr>
            <a:r>
              <a:rPr lang="th-TH" sz="2400" dirty="0" smtClean="0"/>
              <a:t>ทำการ </a:t>
            </a:r>
            <a:r>
              <a:rPr lang="en-US" sz="2400" dirty="0" smtClean="0"/>
              <a:t>sign in </a:t>
            </a:r>
            <a:r>
              <a:rPr lang="th-TH" sz="2400" dirty="0" smtClean="0"/>
              <a:t>โดยใช้ </a:t>
            </a:r>
            <a:endParaRPr lang="en-US" sz="2400" dirty="0" smtClean="0"/>
          </a:p>
          <a:p>
            <a:pPr marL="1257300" lvl="3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400" dirty="0" smtClean="0"/>
              <a:t>username = email </a:t>
            </a:r>
            <a:r>
              <a:rPr lang="th-TH" sz="2400" dirty="0" smtClean="0"/>
              <a:t>ของมหาวิทยาลัย</a:t>
            </a:r>
          </a:p>
          <a:p>
            <a:pPr marL="1257300" lvl="3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400" dirty="0" smtClean="0"/>
              <a:t>ใส่ </a:t>
            </a:r>
            <a:r>
              <a:rPr lang="en-US" sz="2400" dirty="0" smtClean="0"/>
              <a:t>password</a:t>
            </a:r>
          </a:p>
          <a:p>
            <a:pPr marL="1257300" lvl="3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400" dirty="0" smtClean="0"/>
              <a:t>และ </a:t>
            </a:r>
            <a:r>
              <a:rPr lang="en-US" sz="2400" dirty="0" err="1" smtClean="0"/>
              <a:t>mju</a:t>
            </a:r>
            <a:r>
              <a:rPr lang="en-US" sz="2400" dirty="0" smtClean="0"/>
              <a:t>\username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0565"/>
            <a:ext cx="263250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/>
              <a:t>การติดตั้ง </a:t>
            </a:r>
            <a:r>
              <a:rPr lang="en-US" sz="2800" dirty="0"/>
              <a:t>Skype for Business </a:t>
            </a:r>
            <a:r>
              <a:rPr lang="th-TH" sz="2800" dirty="0"/>
              <a:t>บนมือถือ</a:t>
            </a:r>
            <a:endParaRPr lang="en-US" sz="28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800" dirty="0"/>
          </a:p>
          <a:p>
            <a:pPr marL="1714500" lvl="3" indent="-457200">
              <a:lnSpc>
                <a:spcPct val="80000"/>
              </a:lnSpc>
              <a:buClr>
                <a:schemeClr val="tx1"/>
              </a:buClr>
              <a:buAutoNum type="arabicPlain" startAt="3"/>
              <a:defRPr/>
            </a:pPr>
            <a:r>
              <a:rPr lang="th-TH" sz="2400" dirty="0" smtClean="0"/>
              <a:t>ใช้</a:t>
            </a:r>
            <a:r>
              <a:rPr lang="th-TH" sz="2400" dirty="0" smtClean="0"/>
              <a:t>งาน และทำการ </a:t>
            </a:r>
            <a:r>
              <a:rPr lang="en-US" sz="2400" dirty="0" smtClean="0"/>
              <a:t>add friend </a:t>
            </a:r>
            <a:r>
              <a:rPr lang="en-US" sz="2400" dirty="0" smtClean="0"/>
              <a:t>list</a:t>
            </a:r>
          </a:p>
          <a:p>
            <a:pPr marL="1257300" lvl="3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400" dirty="0" smtClean="0"/>
              <a:t>เพื่อนๆ ที่อยู่ในมหาลัยได้ โดยการใช้ชื่อจริง </a:t>
            </a:r>
            <a:br>
              <a:rPr lang="th-TH" sz="2400" dirty="0" smtClean="0"/>
            </a:br>
            <a:r>
              <a:rPr lang="en-US" sz="2400" dirty="0" smtClean="0"/>
              <a:t>email </a:t>
            </a:r>
            <a:r>
              <a:rPr lang="th-TH" sz="2400" dirty="0" smtClean="0"/>
              <a:t>หรือจากเบอร์โทรศัพท์มือถือได้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6325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/>
              <a:t>การติดตั้ง </a:t>
            </a:r>
            <a:r>
              <a:rPr lang="en-US" sz="2800" dirty="0"/>
              <a:t>Skype for Business </a:t>
            </a:r>
            <a:r>
              <a:rPr lang="th-TH" sz="2800" dirty="0"/>
              <a:t>บนมือ</a:t>
            </a:r>
            <a:r>
              <a:rPr lang="th-TH" sz="2800" dirty="0" smtClean="0"/>
              <a:t>ถือ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th-TH" sz="2800" dirty="0"/>
          </a:p>
          <a:p>
            <a:pPr lvl="3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/>
              <a:t>ทำการใช้งานฟังก์ชั่นต่างๆ ได้  เช่น สนทนา</a:t>
            </a:r>
          </a:p>
          <a:p>
            <a:pPr marL="1371600" lvl="3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400" dirty="0" smtClean="0"/>
              <a:t>เสียง  </a:t>
            </a:r>
            <a:r>
              <a:rPr lang="en-US" sz="2400" dirty="0" smtClean="0"/>
              <a:t>Video call </a:t>
            </a:r>
            <a:r>
              <a:rPr lang="th-TH" sz="2400" dirty="0" smtClean="0"/>
              <a:t>และอื่นๆ ได้</a:t>
            </a:r>
            <a:endParaRPr lang="en-US" sz="24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6325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9C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91356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ชื่อเรื่อง 1"/>
          <p:cNvSpPr txBox="1">
            <a:spLocks/>
          </p:cNvSpPr>
          <p:nvPr/>
        </p:nvSpPr>
        <p:spPr bwMode="auto">
          <a:xfrm>
            <a:off x="323528" y="3573016"/>
            <a:ext cx="8392988" cy="94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งานระบบเครือข่ายและบริการอินเทอร์เน็ต</a:t>
            </a:r>
            <a:endParaRPr lang="th-TH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0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endParaRPr lang="en-US" dirty="0"/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dirty="0" smtClean="0"/>
              <a:t>Skype </a:t>
            </a:r>
            <a:r>
              <a:rPr lang="en-US" sz="2800" dirty="0"/>
              <a:t>for Business </a:t>
            </a:r>
            <a:r>
              <a:rPr lang="th-TH" sz="2800" dirty="0"/>
              <a:t>หรือชื่อเดิมคือ </a:t>
            </a:r>
            <a:r>
              <a:rPr lang="en-US" sz="2800" dirty="0"/>
              <a:t>Microsoft Lync </a:t>
            </a:r>
            <a:endParaRPr lang="th-TH" sz="2800" dirty="0" smtClean="0"/>
          </a:p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800" dirty="0"/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 smtClean="0"/>
              <a:t>มีรูปแบบการใช้งานเหมือน</a:t>
            </a:r>
            <a:r>
              <a:rPr lang="en-US" sz="2800" dirty="0" smtClean="0">
                <a:solidFill>
                  <a:srgbClr val="00A5E7"/>
                </a:solidFill>
                <a:latin typeface="Cordia New (Body)"/>
              </a:rPr>
              <a:t>“Skype”</a:t>
            </a:r>
            <a:r>
              <a:rPr lang="th-TH" sz="2800" dirty="0" smtClean="0"/>
              <a:t>ซึ่งเป็นบริการสำหรับการสื่อสารโดยเฉพาะ</a:t>
            </a:r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endParaRPr lang="th-TH" sz="2800" dirty="0"/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 smtClean="0"/>
              <a:t>โดย </a:t>
            </a:r>
            <a:r>
              <a:rPr lang="en-US" sz="2800" dirty="0"/>
              <a:t>Skype for Business </a:t>
            </a:r>
            <a:r>
              <a:rPr lang="th-TH" sz="2800" dirty="0" smtClean="0"/>
              <a:t>จะ</a:t>
            </a:r>
            <a:r>
              <a:rPr lang="th-TH" sz="2800" dirty="0"/>
              <a:t>เป็นบริการที่ใช้เพื่อการสื่อสารและการทำงานร่วมกันอย่างมีประสิทธิภาพ</a:t>
            </a:r>
            <a:r>
              <a:rPr lang="th-TH" sz="2800" b="1" u="sng" dirty="0">
                <a:solidFill>
                  <a:srgbClr val="00A5E7"/>
                </a:solidFill>
              </a:rPr>
              <a:t>ภายในองค์กร </a:t>
            </a:r>
            <a:r>
              <a:rPr lang="th-TH" sz="2800" dirty="0"/>
              <a:t>มีคุณสมบัติรองรับการสนทนาทั้งผ่านข้อความ, เสียง, วิดิโอ รวมทั้งการประชุมออนไลนน์</a:t>
            </a:r>
            <a:endParaRPr lang="th-TH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40768"/>
            <a:ext cx="8258204" cy="4824536"/>
          </a:xfrm>
        </p:spPr>
        <p:txBody>
          <a:bodyPr/>
          <a:lstStyle/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endParaRPr lang="th-TH" sz="2400" dirty="0">
              <a:latin typeface="Cordia New (Body)"/>
              <a:cs typeface="AngsanaUPC" panose="02020603050405020304" pitchFamily="18" charset="-34"/>
            </a:endParaRPr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400" dirty="0"/>
              <a:t>Skype for Business </a:t>
            </a:r>
            <a:r>
              <a:rPr lang="th-TH" sz="2400" b="1" dirty="0" smtClean="0">
                <a:latin typeface="Cordia New (Body)"/>
              </a:rPr>
              <a:t> </a:t>
            </a:r>
            <a:r>
              <a:rPr lang="en-US" sz="2400" b="1" dirty="0" smtClean="0">
                <a:latin typeface="Cordia New (Body)"/>
              </a:rPr>
              <a:t> </a:t>
            </a:r>
            <a:r>
              <a:rPr lang="th-TH" sz="2400" dirty="0" smtClean="0">
                <a:latin typeface="Cordia New (Body)"/>
              </a:rPr>
              <a:t>สามารถเชื่อมต่อ ค้นหาและสื่อสารกันกับ </a:t>
            </a:r>
            <a:r>
              <a:rPr lang="en-US" sz="2400" b="1" dirty="0">
                <a:latin typeface="Cordia New (Body)"/>
              </a:rPr>
              <a:t> </a:t>
            </a:r>
            <a:r>
              <a:rPr lang="en-US" sz="2400" dirty="0">
                <a:solidFill>
                  <a:srgbClr val="00A5E7"/>
                </a:solidFill>
                <a:latin typeface="Cordia New (Body)"/>
              </a:rPr>
              <a:t>“Skype”</a:t>
            </a:r>
            <a:r>
              <a:rPr lang="th-TH" sz="2400" dirty="0">
                <a:solidFill>
                  <a:srgbClr val="00A5E7"/>
                </a:solidFill>
                <a:latin typeface="Cordia New (Body)"/>
              </a:rPr>
              <a:t> </a:t>
            </a:r>
            <a:r>
              <a:rPr lang="th-TH" sz="2400" dirty="0" smtClean="0">
                <a:latin typeface="Cordia New (Body)"/>
              </a:rPr>
              <a:t>ได้</a:t>
            </a:r>
          </a:p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2400" dirty="0" smtClean="0">
              <a:latin typeface="Cordia New (Body)"/>
            </a:endParaRPr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>
                <a:latin typeface="Cordia New (Body)"/>
              </a:rPr>
              <a:t>ด้วยโลโกที่จะมีการแบ่งสีอย่างชัดเจน </a:t>
            </a:r>
            <a:endParaRPr lang="th-TH" sz="2400" dirty="0" smtClean="0">
              <a:latin typeface="Cordia New (Body)"/>
            </a:endParaRPr>
          </a:p>
          <a:p>
            <a:pPr lvl="1"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dirty="0" smtClean="0">
                <a:latin typeface="Cordia New (Body)"/>
              </a:rPr>
              <a:t>Skype </a:t>
            </a:r>
            <a:r>
              <a:rPr lang="th-TH" sz="2000" dirty="0" smtClean="0">
                <a:latin typeface="Cordia New (Body)"/>
              </a:rPr>
              <a:t>ธรรมดาที่ใช้กันทั่วไปจะเป็น</a:t>
            </a:r>
            <a:r>
              <a:rPr lang="th-TH" sz="2000" dirty="0">
                <a:latin typeface="Cordia New (Body)"/>
              </a:rPr>
              <a:t>สีฟ้า </a:t>
            </a:r>
            <a:endParaRPr lang="th-TH" sz="2000" dirty="0" smtClean="0">
              <a:latin typeface="Cordia New (Body)"/>
            </a:endParaRPr>
          </a:p>
          <a:p>
            <a:pPr lvl="1" algn="thaiDist">
              <a:lnSpc>
                <a:spcPct val="80000"/>
              </a:lnSpc>
              <a:buClr>
                <a:schemeClr val="tx1"/>
              </a:buClr>
              <a:defRPr/>
            </a:pPr>
            <a:endParaRPr lang="th-TH" sz="2000" dirty="0">
              <a:latin typeface="Cordia New (Body)"/>
            </a:endParaRPr>
          </a:p>
          <a:p>
            <a:pPr marL="457200" lvl="1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000" dirty="0" smtClean="0">
              <a:latin typeface="Cordia New (Body)"/>
            </a:endParaRPr>
          </a:p>
          <a:p>
            <a:pPr marL="457200" lvl="1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000" dirty="0" smtClean="0">
              <a:latin typeface="Cordia New (Body)"/>
            </a:endParaRPr>
          </a:p>
          <a:p>
            <a:pPr lvl="1"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dirty="0" smtClean="0">
                <a:latin typeface="Cordia New (Body)"/>
              </a:rPr>
              <a:t>Skype </a:t>
            </a:r>
            <a:r>
              <a:rPr lang="en-US" sz="2000" dirty="0">
                <a:latin typeface="Cordia New (Body)"/>
              </a:rPr>
              <a:t>for Business </a:t>
            </a:r>
            <a:r>
              <a:rPr lang="th-TH" sz="2000" dirty="0" smtClean="0">
                <a:latin typeface="Cordia New (Body)"/>
              </a:rPr>
              <a:t>ที่ใช้กันภายในองค์กรจะ</a:t>
            </a:r>
            <a:r>
              <a:rPr lang="th-TH" sz="2000" dirty="0">
                <a:latin typeface="Cordia New (Body)"/>
              </a:rPr>
              <a:t>เป็นสี</a:t>
            </a:r>
            <a:r>
              <a:rPr lang="th-TH" sz="2000" dirty="0" smtClean="0">
                <a:latin typeface="Cordia New (Body)"/>
              </a:rPr>
              <a:t>ขาว</a:t>
            </a:r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endParaRPr lang="th-TH" sz="2400" b="1" dirty="0">
              <a:latin typeface="Cordia New (Body)"/>
            </a:endParaRPr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endParaRPr lang="th-TH" sz="2400" b="1" dirty="0" smtClean="0">
              <a:latin typeface="Cordia New (Body)"/>
            </a:endParaRPr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endParaRPr lang="th-TH" sz="2400" b="1" dirty="0" smtClean="0">
              <a:latin typeface="Cordia New (Body)"/>
            </a:endParaRPr>
          </a:p>
          <a:p>
            <a:pPr algn="thaiDist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/>
              <a:t>ผู้ใช้งาน </a:t>
            </a:r>
            <a:r>
              <a:rPr lang="en-US" sz="2400" dirty="0"/>
              <a:t>Skype for </a:t>
            </a:r>
            <a:r>
              <a:rPr lang="en-US" sz="2400" dirty="0" smtClean="0"/>
              <a:t>Business</a:t>
            </a:r>
            <a:r>
              <a:rPr lang="th-TH" sz="2400" dirty="0" smtClean="0"/>
              <a:t> สามารถ</a:t>
            </a:r>
            <a:r>
              <a:rPr lang="th-TH" sz="2400" dirty="0"/>
              <a:t>คุยกับคนที่ใช้งาน </a:t>
            </a:r>
            <a:r>
              <a:rPr lang="en-US" sz="2400" dirty="0" smtClean="0"/>
              <a:t>Skype</a:t>
            </a:r>
            <a:r>
              <a:rPr lang="th-TH" sz="2400" dirty="0" smtClean="0"/>
              <a:t>ปกติ</a:t>
            </a:r>
            <a:r>
              <a:rPr lang="th-TH" sz="2400" dirty="0"/>
              <a:t>ได้ ซึ่งก็รวมถึงสามารถดึงคนเข้ามา </a:t>
            </a:r>
            <a:r>
              <a:rPr lang="en-US" sz="2400" dirty="0" smtClean="0"/>
              <a:t>Meeting</a:t>
            </a:r>
            <a:r>
              <a:rPr lang="th-TH" sz="2400" dirty="0" smtClean="0"/>
              <a:t>ได้ </a:t>
            </a:r>
            <a:r>
              <a:rPr lang="th-TH" sz="2400" dirty="0"/>
              <a:t>แต่อาจจะใช้งาน</a:t>
            </a:r>
            <a:r>
              <a:rPr lang="th-TH" sz="2400" dirty="0" smtClean="0"/>
              <a:t>ในบาง</a:t>
            </a:r>
            <a:r>
              <a:rPr lang="th-TH" sz="2400" dirty="0"/>
              <a:t>คุณสมบัติ</a:t>
            </a:r>
            <a:r>
              <a:rPr lang="th-TH" sz="2400" dirty="0" smtClean="0"/>
              <a:t>ไม่ได้ </a:t>
            </a:r>
            <a:r>
              <a:rPr lang="th-TH" sz="2400" dirty="0"/>
              <a:t/>
            </a:r>
            <a:br>
              <a:rPr lang="th-TH" sz="2400" dirty="0"/>
            </a:br>
            <a:endParaRPr lang="th-TH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ordia New (Body)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05" y="2925064"/>
            <a:ext cx="1133999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04" y="436522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400" dirty="0" smtClean="0">
                <a:latin typeface="Cordia New (Body)"/>
              </a:rPr>
              <a:t>”Skype </a:t>
            </a:r>
            <a:r>
              <a:rPr lang="en-US" sz="2400" dirty="0">
                <a:latin typeface="Cordia New (Body)"/>
              </a:rPr>
              <a:t>for Business”</a:t>
            </a:r>
            <a:r>
              <a:rPr lang="en-US" sz="2400" b="1" dirty="0">
                <a:latin typeface="Cordia New (Body)"/>
              </a:rPr>
              <a:t> </a:t>
            </a:r>
            <a:r>
              <a:rPr lang="th-TH" sz="2400" dirty="0" smtClean="0">
                <a:latin typeface="Cordia New (Body)"/>
              </a:rPr>
              <a:t>เป็น</a:t>
            </a:r>
            <a:r>
              <a:rPr lang="th-TH" sz="2400" dirty="0">
                <a:latin typeface="Cordia New (Body)"/>
              </a:rPr>
              <a:t>ส่วนหนึ่งของชุดซอฟต์แวร์</a:t>
            </a:r>
            <a:r>
              <a:rPr lang="th-TH" sz="2400" b="1" dirty="0">
                <a:latin typeface="Cordia New (Body)"/>
              </a:rPr>
              <a:t> </a:t>
            </a:r>
            <a:r>
              <a:rPr lang="th-TH" sz="2400" dirty="0">
                <a:latin typeface="Cordia New (Body)"/>
              </a:rPr>
              <a:t>“</a:t>
            </a:r>
            <a:r>
              <a:rPr lang="en-US" sz="2400" dirty="0">
                <a:latin typeface="Cordia New (Body)"/>
              </a:rPr>
              <a:t> </a:t>
            </a:r>
            <a:r>
              <a:rPr lang="en-US" sz="2400" dirty="0" smtClean="0">
                <a:latin typeface="Cordia New (Body)"/>
              </a:rPr>
              <a:t>Microsoft Office</a:t>
            </a:r>
            <a:r>
              <a:rPr lang="en-US" sz="2400" dirty="0">
                <a:latin typeface="Cordia New (Body)"/>
              </a:rPr>
              <a:t>” </a:t>
            </a:r>
            <a:r>
              <a:rPr lang="th-TH" sz="2400" dirty="0" smtClean="0">
                <a:latin typeface="Cordia New (Body)"/>
              </a:rPr>
              <a:t>และยังเป็นส่วนหนึ่งของบริการ </a:t>
            </a:r>
            <a:r>
              <a:rPr lang="en-US" sz="2400" dirty="0" smtClean="0">
                <a:latin typeface="Cordia New (Body)"/>
              </a:rPr>
              <a:t>cloud </a:t>
            </a:r>
            <a:r>
              <a:rPr lang="th-TH" sz="2400" dirty="0" smtClean="0">
                <a:latin typeface="Cordia New (Body)"/>
              </a:rPr>
              <a:t>ของ </a:t>
            </a:r>
            <a:r>
              <a:rPr lang="en-US" sz="2400" dirty="0" smtClean="0">
                <a:latin typeface="Cordia New (Body)"/>
              </a:rPr>
              <a:t>Office365 </a:t>
            </a:r>
            <a:r>
              <a:rPr lang="th-TH" sz="2400" dirty="0"/>
              <a:t>จึงทำให้ผู้ใช้สามารถติดต่อสื่อสารหรือเข้าประชุมควบคู่กับการทำงานในโปรแกรม </a:t>
            </a:r>
            <a:r>
              <a:rPr lang="en-US" sz="2400" dirty="0"/>
              <a:t>Office </a:t>
            </a:r>
            <a:r>
              <a:rPr lang="th-TH" sz="2400" dirty="0"/>
              <a:t>อย่างอื่นได้อย่าง</a:t>
            </a:r>
            <a:r>
              <a:rPr lang="th-TH" sz="2400" dirty="0" smtClean="0"/>
              <a:t>ง่ายดาย และสามารถใช้งานได้จากทั่วโลก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/>
              <a:t>เป็นระบบ</a:t>
            </a:r>
            <a:r>
              <a:rPr lang="th-TH" sz="2400" dirty="0"/>
              <a:t>ที่มีความเสถียรภาพสูง จัดการได้ง่าย ปลอดภัย และรองรับมาตราฐานและข้อกำหนดต่างๆของภาคธุรกิจได้อย่าง</a:t>
            </a:r>
            <a:r>
              <a:rPr lang="th-TH" sz="2400" dirty="0" smtClean="0"/>
              <a:t>สมบูรณ์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en-US" sz="2400" dirty="0" smtClean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en-US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>
                <a:latin typeface="Cordia New (Body)"/>
              </a:rPr>
              <a:t>ที่สำคัญ </a:t>
            </a:r>
            <a:r>
              <a:rPr lang="en-US" sz="2400" dirty="0">
                <a:latin typeface="Cordia New (Body)"/>
              </a:rPr>
              <a:t>”Skype for Business</a:t>
            </a:r>
            <a:r>
              <a:rPr lang="en-US" sz="2400" dirty="0" smtClean="0">
                <a:latin typeface="Cordia New (Body)"/>
              </a:rPr>
              <a:t>”</a:t>
            </a:r>
            <a:r>
              <a:rPr lang="th-TH" sz="2400" dirty="0" smtClean="0">
                <a:latin typeface="Cordia New (Body)"/>
              </a:rPr>
              <a:t> รองรับการใช้งานได้ทุกอุปกรณ์</a:t>
            </a:r>
            <a:endParaRPr lang="th-TH" sz="24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en-US" sz="2400" dirty="0" smtClean="0">
              <a:latin typeface="Cordia New (Body)"/>
            </a:endParaRPr>
          </a:p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b="1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800" dirty="0">
              <a:latin typeface="Cordia New (Body)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800" dirty="0" smtClean="0">
                <a:latin typeface="Cordia New (Body)"/>
              </a:rPr>
              <a:t>ทำไมถึงต้องเลือกใช้    </a:t>
            </a:r>
            <a:r>
              <a:rPr lang="en-US" sz="2800" dirty="0" smtClean="0">
                <a:latin typeface="Cordia New (Body)"/>
              </a:rPr>
              <a:t>”Skype </a:t>
            </a:r>
            <a:r>
              <a:rPr lang="en-US" sz="2800" dirty="0">
                <a:latin typeface="Cordia New (Body)"/>
              </a:rPr>
              <a:t>for Business</a:t>
            </a:r>
            <a:r>
              <a:rPr lang="en-US" sz="2800" dirty="0" smtClean="0">
                <a:latin typeface="Cordia New (Body)"/>
              </a:rPr>
              <a:t>”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b="1" dirty="0">
              <a:latin typeface="Cordia New (Body)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>
                <a:latin typeface="Cordia New (Body)"/>
              </a:rPr>
              <a:t>สามารถใช้ประชุม </a:t>
            </a:r>
            <a:r>
              <a:rPr lang="en-US" sz="2400" dirty="0" smtClean="0">
                <a:latin typeface="Cordia New (Body)"/>
              </a:rPr>
              <a:t>Online </a:t>
            </a:r>
            <a:r>
              <a:rPr lang="th-TH" sz="2400" dirty="0" smtClean="0">
                <a:latin typeface="Cordia New (Body)"/>
              </a:rPr>
              <a:t>ได้หลายรูปแบบ  และได้จากทุกที่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>
                <a:latin typeface="Cordia New (Body)"/>
              </a:rPr>
              <a:t>รองรับการประชุม </a:t>
            </a:r>
            <a:r>
              <a:rPr lang="en-US" sz="2400" dirty="0" smtClean="0">
                <a:latin typeface="Cordia New (Body)"/>
              </a:rPr>
              <a:t>Online </a:t>
            </a:r>
            <a:r>
              <a:rPr lang="th-TH" sz="2400" dirty="0" smtClean="0">
                <a:latin typeface="Cordia New (Body)"/>
              </a:rPr>
              <a:t>ได้หลาย </a:t>
            </a:r>
            <a:r>
              <a:rPr lang="en-US" sz="2400" dirty="0" smtClean="0">
                <a:latin typeface="Cordia New (Body)"/>
              </a:rPr>
              <a:t>user</a:t>
            </a:r>
            <a:endParaRPr lang="th-TH" sz="2400" dirty="0" smtClean="0">
              <a:latin typeface="Cordia New (Body)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>
                <a:latin typeface="Cordia New (Body)"/>
              </a:rPr>
              <a:t>สามารถแชร์รูปภาพ หรือนำเสนองานในรูปแบบต่างๆ ของ </a:t>
            </a:r>
            <a:r>
              <a:rPr lang="en-US" sz="2400" dirty="0" smtClean="0">
                <a:latin typeface="Cordia New (Body)"/>
              </a:rPr>
              <a:t>Microsoft office </a:t>
            </a:r>
            <a:r>
              <a:rPr lang="th-TH" sz="2400" dirty="0" smtClean="0">
                <a:latin typeface="Cordia New (Body)"/>
              </a:rPr>
              <a:t>และงานที่มีขนาดใหญ่ได้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>
                <a:latin typeface="Cordia New (Body)"/>
              </a:rPr>
              <a:t>สามารถแสดงความคิดเห็นผ่านกระดานไวท์บอร์ด โต้ตอบได้ทันที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>
                <a:latin typeface="Cordia New (Body)"/>
              </a:rPr>
              <a:t>สามารถโทรศัพท์ไปยังระบบโทรศัพท์ภายในองค์กรได้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2400" dirty="0" smtClean="0">
                <a:latin typeface="Cordia New (Body)"/>
              </a:rPr>
              <a:t>สามารถทำงานร่วมกันเป็นทีม ทำให้งานสำเร็จลุล่วงอย่างมีประสิทธิภาพ</a:t>
            </a:r>
            <a:endParaRPr lang="th-TH" sz="2400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thaiDi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400" dirty="0">
              <a:latin typeface="Cordia New (Body)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800" dirty="0">
              <a:latin typeface="Cordia New (Body)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800" dirty="0">
                <a:latin typeface="Cordia New (Body)"/>
              </a:rPr>
              <a:t>”Skype for Business</a:t>
            </a:r>
            <a:r>
              <a:rPr lang="en-US" sz="2800" dirty="0" smtClean="0">
                <a:latin typeface="Cordia New (Body)"/>
              </a:rPr>
              <a:t>” </a:t>
            </a:r>
            <a:r>
              <a:rPr lang="th-TH" sz="2800" dirty="0" smtClean="0">
                <a:latin typeface="Cordia New (Body)"/>
              </a:rPr>
              <a:t>กับ มหาวิทยาลัยแม่โจ้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endParaRPr lang="th-TH" b="1" dirty="0">
              <a:latin typeface="Cordia New (Body)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400" dirty="0" smtClean="0"/>
              <a:t>	ศูนย์</a:t>
            </a:r>
            <a:r>
              <a:rPr lang="th-TH" sz="2400" dirty="0"/>
              <a:t>เทคโนโลยีสารสนเทศ มหาวิทยาลัยแม่โจ้ มีโครงการ</a:t>
            </a:r>
            <a:r>
              <a:rPr lang="th-TH" sz="2400" dirty="0" smtClean="0"/>
              <a:t>ความร่วมมือ</a:t>
            </a:r>
            <a:r>
              <a:rPr lang="th-TH" sz="2400" dirty="0"/>
              <a:t>กับ </a:t>
            </a:r>
            <a:r>
              <a:rPr lang="th-TH" sz="2400" dirty="0" smtClean="0"/>
              <a:t>บริษัทไมโครซอฟท์ </a:t>
            </a:r>
            <a:r>
              <a:rPr lang="th-TH" sz="2400" dirty="0"/>
              <a:t>ในโครงการ “ซอฟต์แวร์</a:t>
            </a:r>
            <a:r>
              <a:rPr lang="th-TH" sz="2400" dirty="0" smtClean="0"/>
              <a:t>ไมโครซอฟท์ส </a:t>
            </a:r>
            <a:r>
              <a:rPr lang="th-TH" sz="2400" dirty="0"/>
              <a:t>าหรับสถาบันการศึกษา (</a:t>
            </a:r>
            <a:r>
              <a:rPr lang="en-US" sz="2400" dirty="0"/>
              <a:t>Microsoft Campus Agreement)” </a:t>
            </a:r>
            <a:r>
              <a:rPr lang="th-TH" sz="2400" dirty="0" smtClean="0"/>
              <a:t>เพื่อให้สถาบันการศึกษา</a:t>
            </a:r>
            <a:r>
              <a:rPr lang="th-TH" sz="2400" dirty="0"/>
              <a:t>รวมถึงสถานศึกษาที่มีวิทยาเขต สามารถใช้</a:t>
            </a:r>
            <a:r>
              <a:rPr lang="th-TH" sz="2400" dirty="0" smtClean="0"/>
              <a:t>งานซอฟต์แวร์</a:t>
            </a:r>
            <a:r>
              <a:rPr lang="th-TH" sz="2400" dirty="0"/>
              <a:t>ของไมโครซอฟต์ได้อย่างถูกต้องตามกฎหมาย</a:t>
            </a:r>
            <a:br>
              <a:rPr lang="th-TH" sz="2400" dirty="0"/>
            </a:br>
            <a:endParaRPr lang="en-US" sz="2400" dirty="0" smtClean="0"/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2400" b="1" dirty="0"/>
              <a:t>	</a:t>
            </a:r>
            <a:r>
              <a:rPr lang="en-US" sz="2400" b="1" dirty="0" smtClean="0"/>
              <a:t>Skype </a:t>
            </a:r>
            <a:r>
              <a:rPr lang="en-US" sz="2400" b="1" dirty="0"/>
              <a:t>for Business </a:t>
            </a:r>
            <a:r>
              <a:rPr lang="th-TH" sz="2400" b="1" dirty="0"/>
              <a:t>เป็นส่วนหนึ่งของ </a:t>
            </a:r>
            <a:r>
              <a:rPr lang="en-US" sz="2400" b="1" dirty="0"/>
              <a:t>Microsoft</a:t>
            </a:r>
            <a:br>
              <a:rPr lang="en-US" sz="2400" b="1" dirty="0"/>
            </a:br>
            <a:r>
              <a:rPr lang="en-US" sz="2400" b="1" dirty="0"/>
              <a:t>Campus Agreement</a:t>
            </a:r>
            <a:r>
              <a:rPr lang="en-US" sz="2400" dirty="0"/>
              <a:t> </a:t>
            </a:r>
            <a:br>
              <a:rPr lang="en-US" sz="2400" dirty="0"/>
            </a:br>
            <a:endParaRPr lang="th-TH" sz="2400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74" y="523746"/>
            <a:ext cx="428684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7638"/>
            <a:ext cx="8258204" cy="46036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4000" dirty="0" smtClean="0">
                <a:solidFill>
                  <a:srgbClr val="FF0000"/>
                </a:solidFill>
                <a:latin typeface="TH Niramit AS" panose="02000506000000020004" charset="-34"/>
                <a:cs typeface="TH Niramit AS" panose="02000506000000020004" charset="-34"/>
              </a:rPr>
              <a:t>การใช้งานเปรียบเทียบกับ  </a:t>
            </a:r>
            <a:r>
              <a:rPr lang="en-US" sz="4000" dirty="0" smtClean="0">
                <a:solidFill>
                  <a:srgbClr val="FF0000"/>
                </a:solidFill>
                <a:latin typeface="TH Niramit AS" panose="02000506000000020004" charset="-34"/>
                <a:cs typeface="TH Niramit AS" panose="02000506000000020004" charset="-34"/>
              </a:rPr>
              <a:t>Line </a:t>
            </a:r>
            <a:r>
              <a:rPr lang="th-TH" sz="4000" dirty="0" smtClean="0">
                <a:solidFill>
                  <a:srgbClr val="FF0000"/>
                </a:solidFill>
                <a:latin typeface="TH Niramit AS" panose="02000506000000020004" charset="-34"/>
                <a:cs typeface="TH Niramit AS" panose="02000506000000020004" charset="-34"/>
              </a:rPr>
              <a:t>และ </a:t>
            </a:r>
            <a:r>
              <a:rPr lang="en-US" sz="4000" dirty="0" smtClean="0">
                <a:solidFill>
                  <a:srgbClr val="FF0000"/>
                </a:solidFill>
                <a:latin typeface="TH Niramit AS" panose="02000506000000020004" charset="-34"/>
                <a:cs typeface="TH Niramit AS" panose="02000506000000020004" charset="-34"/>
              </a:rPr>
              <a:t>FACEBOOK</a:t>
            </a:r>
            <a:endParaRPr lang="th-TH" sz="4000" dirty="0" smtClean="0">
              <a:solidFill>
                <a:srgbClr val="FF0000"/>
              </a:solidFill>
              <a:latin typeface="TH Niramit AS" panose="02000506000000020004" charset="-34"/>
              <a:cs typeface="TH Niramit AS" panose="02000506000000020004" charset="-34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b="1" dirty="0">
              <a:latin typeface="Cordia New (Body)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400" dirty="0" smtClean="0"/>
              <a:t>	</a:t>
            </a:r>
            <a:r>
              <a:rPr lang="en-US" sz="2400" dirty="0"/>
              <a:t/>
            </a:r>
            <a:br>
              <a:rPr lang="en-US" sz="2400" dirty="0"/>
            </a:br>
            <a:endParaRPr lang="th-TH" sz="2400" dirty="0">
              <a:latin typeface="Cordia New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1" y="2372417"/>
            <a:ext cx="4286848" cy="1105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61" y="3477471"/>
            <a:ext cx="1954907" cy="1954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744507" cy="46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491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Cordia New</vt:lpstr>
      <vt:lpstr>Gulim</vt:lpstr>
      <vt:lpstr>TH Niramit AS</vt:lpstr>
      <vt:lpstr>Calibri</vt:lpstr>
      <vt:lpstr>Angsana New</vt:lpstr>
      <vt:lpstr>AngsanaUPC</vt:lpstr>
      <vt:lpstr>Cordia New (Body)</vt:lpstr>
      <vt:lpstr>Arial</vt:lpstr>
      <vt:lpstr>ชุดรูปแบบของ Office</vt:lpstr>
      <vt:lpstr>งานระบบเครือข่ายและบริการอินเทอร์เน็ต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Tigers Always</cp:lastModifiedBy>
  <cp:revision>163</cp:revision>
  <dcterms:created xsi:type="dcterms:W3CDTF">2010-02-05T02:07:16Z</dcterms:created>
  <dcterms:modified xsi:type="dcterms:W3CDTF">2017-08-01T18:02:43Z</dcterms:modified>
</cp:coreProperties>
</file>